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28" autoAdjust="0"/>
    <p:restoredTop sz="94700"/>
  </p:normalViewPr>
  <p:slideViewPr>
    <p:cSldViewPr snapToGrid="0" snapToObjects="1">
      <p:cViewPr>
        <p:scale>
          <a:sx n="100" d="100"/>
          <a:sy n="100" d="100"/>
        </p:scale>
        <p:origin x="46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3424-6AAC-214F-A99C-2E0F38A24A3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0C1B-BCA4-664A-A9ED-7DA03A4E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8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3424-6AAC-214F-A99C-2E0F38A24A3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0C1B-BCA4-664A-A9ED-7DA03A4E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66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3424-6AAC-214F-A99C-2E0F38A24A3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0C1B-BCA4-664A-A9ED-7DA03A4E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00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3424-6AAC-214F-A99C-2E0F38A24A3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0C1B-BCA4-664A-A9ED-7DA03A4E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97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3424-6AAC-214F-A99C-2E0F38A24A3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0C1B-BCA4-664A-A9ED-7DA03A4E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27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3424-6AAC-214F-A99C-2E0F38A24A3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0C1B-BCA4-664A-A9ED-7DA03A4E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3424-6AAC-214F-A99C-2E0F38A24A3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0C1B-BCA4-664A-A9ED-7DA03A4E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3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3424-6AAC-214F-A99C-2E0F38A24A3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0C1B-BCA4-664A-A9ED-7DA03A4E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063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3424-6AAC-214F-A99C-2E0F38A24A3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0C1B-BCA4-664A-A9ED-7DA03A4E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88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3424-6AAC-214F-A99C-2E0F38A24A3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0C1B-BCA4-664A-A9ED-7DA03A4E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9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03424-6AAC-214F-A99C-2E0F38A24A3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B0C1B-BCA4-664A-A9ED-7DA03A4E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2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03424-6AAC-214F-A99C-2E0F38A24A30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0C1B-BCA4-664A-A9ED-7DA03A4ED6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9.png"/><Relationship Id="rId3" Type="http://schemas.openxmlformats.org/officeDocument/2006/relationships/hyperlink" Target="https://www.remind.com/join/2ec87c7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11" Type="http://schemas.openxmlformats.org/officeDocument/2006/relationships/image" Target="../media/image7.png"/><Relationship Id="rId5" Type="http://schemas.openxmlformats.org/officeDocument/2006/relationships/image" Target="../media/image2.png"/><Relationship Id="rId10" Type="http://schemas.openxmlformats.org/officeDocument/2006/relationships/image" Target="../media/image6.png"/><Relationship Id="rId4" Type="http://schemas.openxmlformats.org/officeDocument/2006/relationships/hyperlink" Target="https://www.amazon.com/hz/wishlist/ls/1S0V08EWCKBNB?ref_=wl_share" TargetMode="External"/><Relationship Id="rId9" Type="http://schemas.openxmlformats.org/officeDocument/2006/relationships/hyperlink" Target="mailto:smitha33@scsk12.org" TargetMode="External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an 89">
            <a:extLst>
              <a:ext uri="{FF2B5EF4-FFF2-40B4-BE49-F238E27FC236}">
                <a16:creationId xmlns:a16="http://schemas.microsoft.com/office/drawing/2014/main" id="{D9D59C7E-9EA5-B745-B5EC-DD7979E875BA}"/>
              </a:ext>
            </a:extLst>
          </p:cNvPr>
          <p:cNvSpPr/>
          <p:nvPr/>
        </p:nvSpPr>
        <p:spPr>
          <a:xfrm rot="19132925">
            <a:off x="4587128" y="7433291"/>
            <a:ext cx="45719" cy="72536"/>
          </a:xfrm>
          <a:prstGeom prst="can">
            <a:avLst/>
          </a:prstGeom>
          <a:solidFill>
            <a:srgbClr val="945200"/>
          </a:solidFill>
          <a:ln>
            <a:solidFill>
              <a:srgbClr val="945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Chord 90">
            <a:extLst>
              <a:ext uri="{FF2B5EF4-FFF2-40B4-BE49-F238E27FC236}">
                <a16:creationId xmlns:a16="http://schemas.microsoft.com/office/drawing/2014/main" id="{09C3BEB2-2768-634F-A1C0-27C8C4845E1E}"/>
              </a:ext>
            </a:extLst>
          </p:cNvPr>
          <p:cNvSpPr/>
          <p:nvPr/>
        </p:nvSpPr>
        <p:spPr>
          <a:xfrm rot="4494202">
            <a:off x="4593156" y="7460430"/>
            <a:ext cx="293906" cy="293412"/>
          </a:xfrm>
          <a:prstGeom prst="chord">
            <a:avLst>
              <a:gd name="adj1" fmla="val 4396650"/>
              <a:gd name="adj2" fmla="val 14394873"/>
            </a:avLst>
          </a:prstGeom>
          <a:solidFill>
            <a:srgbClr val="945200"/>
          </a:solidFill>
          <a:ln>
            <a:solidFill>
              <a:srgbClr val="945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Delay 91">
            <a:extLst>
              <a:ext uri="{FF2B5EF4-FFF2-40B4-BE49-F238E27FC236}">
                <a16:creationId xmlns:a16="http://schemas.microsoft.com/office/drawing/2014/main" id="{141A9807-FB30-5841-874F-BCAC9F3F4C06}"/>
              </a:ext>
            </a:extLst>
          </p:cNvPr>
          <p:cNvSpPr/>
          <p:nvPr/>
        </p:nvSpPr>
        <p:spPr>
          <a:xfrm rot="3036377">
            <a:off x="4693274" y="7557878"/>
            <a:ext cx="239820" cy="299137"/>
          </a:xfrm>
          <a:prstGeom prst="flowChartDelay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Teardrop 92">
            <a:extLst>
              <a:ext uri="{FF2B5EF4-FFF2-40B4-BE49-F238E27FC236}">
                <a16:creationId xmlns:a16="http://schemas.microsoft.com/office/drawing/2014/main" id="{75D4A35E-E48F-6A4F-A7D8-519F18D7E409}"/>
              </a:ext>
            </a:extLst>
          </p:cNvPr>
          <p:cNvSpPr/>
          <p:nvPr/>
        </p:nvSpPr>
        <p:spPr>
          <a:xfrm rot="6022238">
            <a:off x="4712577" y="7635147"/>
            <a:ext cx="239757" cy="254209"/>
          </a:xfrm>
          <a:prstGeom prst="teardrop">
            <a:avLst>
              <a:gd name="adj" fmla="val 83740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n 10">
            <a:extLst>
              <a:ext uri="{FF2B5EF4-FFF2-40B4-BE49-F238E27FC236}">
                <a16:creationId xmlns:a16="http://schemas.microsoft.com/office/drawing/2014/main" id="{68849731-3663-D745-8801-8F4639CF0472}"/>
              </a:ext>
            </a:extLst>
          </p:cNvPr>
          <p:cNvSpPr/>
          <p:nvPr/>
        </p:nvSpPr>
        <p:spPr>
          <a:xfrm rot="19132925">
            <a:off x="3085202" y="7443812"/>
            <a:ext cx="45719" cy="72536"/>
          </a:xfrm>
          <a:prstGeom prst="can">
            <a:avLst/>
          </a:prstGeom>
          <a:solidFill>
            <a:srgbClr val="945200"/>
          </a:solidFill>
          <a:ln>
            <a:solidFill>
              <a:srgbClr val="945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Chord 9">
            <a:extLst>
              <a:ext uri="{FF2B5EF4-FFF2-40B4-BE49-F238E27FC236}">
                <a16:creationId xmlns:a16="http://schemas.microsoft.com/office/drawing/2014/main" id="{B14DA19C-8D49-8349-BC86-78A4E87985A9}"/>
              </a:ext>
            </a:extLst>
          </p:cNvPr>
          <p:cNvSpPr/>
          <p:nvPr/>
        </p:nvSpPr>
        <p:spPr>
          <a:xfrm rot="4494202">
            <a:off x="3091230" y="7470951"/>
            <a:ext cx="293906" cy="293412"/>
          </a:xfrm>
          <a:prstGeom prst="chord">
            <a:avLst>
              <a:gd name="adj1" fmla="val 4396650"/>
              <a:gd name="adj2" fmla="val 14394873"/>
            </a:avLst>
          </a:prstGeom>
          <a:solidFill>
            <a:srgbClr val="945200"/>
          </a:solidFill>
          <a:ln>
            <a:solidFill>
              <a:srgbClr val="945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elay 5">
            <a:extLst>
              <a:ext uri="{FF2B5EF4-FFF2-40B4-BE49-F238E27FC236}">
                <a16:creationId xmlns:a16="http://schemas.microsoft.com/office/drawing/2014/main" id="{6E2CDE48-4B9F-B043-ADBF-28A187051BC5}"/>
              </a:ext>
            </a:extLst>
          </p:cNvPr>
          <p:cNvSpPr/>
          <p:nvPr/>
        </p:nvSpPr>
        <p:spPr>
          <a:xfrm rot="3036377">
            <a:off x="3187192" y="7568399"/>
            <a:ext cx="239820" cy="299137"/>
          </a:xfrm>
          <a:prstGeom prst="flowChartDelay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ardrop 8">
            <a:extLst>
              <a:ext uri="{FF2B5EF4-FFF2-40B4-BE49-F238E27FC236}">
                <a16:creationId xmlns:a16="http://schemas.microsoft.com/office/drawing/2014/main" id="{1C69359C-6CA7-4C4E-90A2-53392E0C23DE}"/>
              </a:ext>
            </a:extLst>
          </p:cNvPr>
          <p:cNvSpPr/>
          <p:nvPr/>
        </p:nvSpPr>
        <p:spPr>
          <a:xfrm rot="6022238">
            <a:off x="3206495" y="7645668"/>
            <a:ext cx="239757" cy="254209"/>
          </a:xfrm>
          <a:prstGeom prst="teardrop">
            <a:avLst>
              <a:gd name="adj" fmla="val 83740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Can 97">
            <a:extLst>
              <a:ext uri="{FF2B5EF4-FFF2-40B4-BE49-F238E27FC236}">
                <a16:creationId xmlns:a16="http://schemas.microsoft.com/office/drawing/2014/main" id="{0BC82E2A-864E-3B47-8024-7F3B0224A16C}"/>
              </a:ext>
            </a:extLst>
          </p:cNvPr>
          <p:cNvSpPr/>
          <p:nvPr/>
        </p:nvSpPr>
        <p:spPr>
          <a:xfrm rot="1920537">
            <a:off x="5620639" y="7399968"/>
            <a:ext cx="45719" cy="72536"/>
          </a:xfrm>
          <a:prstGeom prst="can">
            <a:avLst/>
          </a:prstGeom>
          <a:solidFill>
            <a:srgbClr val="945200"/>
          </a:solidFill>
          <a:ln>
            <a:solidFill>
              <a:srgbClr val="945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Chord 98">
            <a:extLst>
              <a:ext uri="{FF2B5EF4-FFF2-40B4-BE49-F238E27FC236}">
                <a16:creationId xmlns:a16="http://schemas.microsoft.com/office/drawing/2014/main" id="{9930C3B8-4BC6-5A4A-B2FC-CF6C8E703806}"/>
              </a:ext>
            </a:extLst>
          </p:cNvPr>
          <p:cNvSpPr/>
          <p:nvPr/>
        </p:nvSpPr>
        <p:spPr>
          <a:xfrm rot="8877169">
            <a:off x="5404400" y="7466417"/>
            <a:ext cx="293906" cy="293412"/>
          </a:xfrm>
          <a:prstGeom prst="chord">
            <a:avLst>
              <a:gd name="adj1" fmla="val 4396650"/>
              <a:gd name="adj2" fmla="val 14394873"/>
            </a:avLst>
          </a:prstGeom>
          <a:solidFill>
            <a:srgbClr val="945200"/>
          </a:solidFill>
          <a:ln>
            <a:solidFill>
              <a:srgbClr val="945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Delay 99">
            <a:extLst>
              <a:ext uri="{FF2B5EF4-FFF2-40B4-BE49-F238E27FC236}">
                <a16:creationId xmlns:a16="http://schemas.microsoft.com/office/drawing/2014/main" id="{D9F9481C-241E-5049-99E9-6C97B9D60A30}"/>
              </a:ext>
            </a:extLst>
          </p:cNvPr>
          <p:cNvSpPr/>
          <p:nvPr/>
        </p:nvSpPr>
        <p:spPr>
          <a:xfrm rot="7457421">
            <a:off x="5355441" y="7556924"/>
            <a:ext cx="239820" cy="299137"/>
          </a:xfrm>
          <a:prstGeom prst="flowChartDelay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Teardrop 100">
            <a:extLst>
              <a:ext uri="{FF2B5EF4-FFF2-40B4-BE49-F238E27FC236}">
                <a16:creationId xmlns:a16="http://schemas.microsoft.com/office/drawing/2014/main" id="{8FB9BB33-E3A7-234F-920E-4B0C29161C33}"/>
              </a:ext>
            </a:extLst>
          </p:cNvPr>
          <p:cNvSpPr/>
          <p:nvPr/>
        </p:nvSpPr>
        <p:spPr>
          <a:xfrm rot="10417110">
            <a:off x="5322134" y="7624610"/>
            <a:ext cx="239757" cy="254209"/>
          </a:xfrm>
          <a:prstGeom prst="teardrop">
            <a:avLst>
              <a:gd name="adj" fmla="val 83740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Can 93">
            <a:extLst>
              <a:ext uri="{FF2B5EF4-FFF2-40B4-BE49-F238E27FC236}">
                <a16:creationId xmlns:a16="http://schemas.microsoft.com/office/drawing/2014/main" id="{0A94533B-789B-A541-8388-2289890793FF}"/>
              </a:ext>
            </a:extLst>
          </p:cNvPr>
          <p:cNvSpPr/>
          <p:nvPr/>
        </p:nvSpPr>
        <p:spPr>
          <a:xfrm rot="1920537">
            <a:off x="4131188" y="7414170"/>
            <a:ext cx="45719" cy="72536"/>
          </a:xfrm>
          <a:prstGeom prst="can">
            <a:avLst/>
          </a:prstGeom>
          <a:solidFill>
            <a:srgbClr val="945200"/>
          </a:solidFill>
          <a:ln>
            <a:solidFill>
              <a:srgbClr val="945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Chord 94">
            <a:extLst>
              <a:ext uri="{FF2B5EF4-FFF2-40B4-BE49-F238E27FC236}">
                <a16:creationId xmlns:a16="http://schemas.microsoft.com/office/drawing/2014/main" id="{1F6F49D9-D38F-9C4B-8EBF-F356939CB0B0}"/>
              </a:ext>
            </a:extLst>
          </p:cNvPr>
          <p:cNvSpPr/>
          <p:nvPr/>
        </p:nvSpPr>
        <p:spPr>
          <a:xfrm rot="8877169">
            <a:off x="3914949" y="7480619"/>
            <a:ext cx="293906" cy="293412"/>
          </a:xfrm>
          <a:prstGeom prst="chord">
            <a:avLst>
              <a:gd name="adj1" fmla="val 4396650"/>
              <a:gd name="adj2" fmla="val 14394873"/>
            </a:avLst>
          </a:prstGeom>
          <a:solidFill>
            <a:srgbClr val="945200"/>
          </a:solidFill>
          <a:ln>
            <a:solidFill>
              <a:srgbClr val="945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Delay 95">
            <a:extLst>
              <a:ext uri="{FF2B5EF4-FFF2-40B4-BE49-F238E27FC236}">
                <a16:creationId xmlns:a16="http://schemas.microsoft.com/office/drawing/2014/main" id="{0C97EF45-ECBE-2A43-8BCC-7F308297684F}"/>
              </a:ext>
            </a:extLst>
          </p:cNvPr>
          <p:cNvSpPr/>
          <p:nvPr/>
        </p:nvSpPr>
        <p:spPr>
          <a:xfrm rot="7457421">
            <a:off x="3865990" y="7571126"/>
            <a:ext cx="239820" cy="299137"/>
          </a:xfrm>
          <a:prstGeom prst="flowChartDelay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Teardrop 96">
            <a:extLst>
              <a:ext uri="{FF2B5EF4-FFF2-40B4-BE49-F238E27FC236}">
                <a16:creationId xmlns:a16="http://schemas.microsoft.com/office/drawing/2014/main" id="{C68015E8-A8DE-BE4B-8F02-47E1D2199686}"/>
              </a:ext>
            </a:extLst>
          </p:cNvPr>
          <p:cNvSpPr/>
          <p:nvPr/>
        </p:nvSpPr>
        <p:spPr>
          <a:xfrm rot="10417110">
            <a:off x="3832683" y="7638812"/>
            <a:ext cx="239757" cy="254209"/>
          </a:xfrm>
          <a:prstGeom prst="teardrop">
            <a:avLst>
              <a:gd name="adj" fmla="val 83740"/>
            </a:avLst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ounded Rectangle 207">
            <a:extLst>
              <a:ext uri="{FF2B5EF4-FFF2-40B4-BE49-F238E27FC236}">
                <a16:creationId xmlns:a16="http://schemas.microsoft.com/office/drawing/2014/main" id="{0E63D746-EECD-C94C-A361-E3E6AE1AFBF8}"/>
              </a:ext>
            </a:extLst>
          </p:cNvPr>
          <p:cNvSpPr/>
          <p:nvPr/>
        </p:nvSpPr>
        <p:spPr>
          <a:xfrm>
            <a:off x="2988787" y="2585392"/>
            <a:ext cx="4731409" cy="1297497"/>
          </a:xfrm>
          <a:prstGeom prst="roundRect">
            <a:avLst>
              <a:gd name="adj" fmla="val 8911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" name="Rounded Rectangle 209">
            <a:extLst>
              <a:ext uri="{FF2B5EF4-FFF2-40B4-BE49-F238E27FC236}">
                <a16:creationId xmlns:a16="http://schemas.microsoft.com/office/drawing/2014/main" id="{E8C4FB79-5470-CE42-8953-A1C0FCA9800A}"/>
              </a:ext>
            </a:extLst>
          </p:cNvPr>
          <p:cNvSpPr/>
          <p:nvPr/>
        </p:nvSpPr>
        <p:spPr>
          <a:xfrm>
            <a:off x="2983187" y="3967118"/>
            <a:ext cx="4345868" cy="3379363"/>
          </a:xfrm>
          <a:prstGeom prst="roundRect">
            <a:avLst>
              <a:gd name="adj" fmla="val 285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5FC7C4-1B82-DF42-BFD5-8142DA6831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9916" y="-113083"/>
            <a:ext cx="9326716" cy="3599877"/>
          </a:xfrm>
          <a:prstGeom prst="rect">
            <a:avLst/>
          </a:prstGeom>
        </p:spPr>
      </p:pic>
      <p:sp>
        <p:nvSpPr>
          <p:cNvPr id="155" name="Rounded Rectangle 154">
            <a:extLst>
              <a:ext uri="{FF2B5EF4-FFF2-40B4-BE49-F238E27FC236}">
                <a16:creationId xmlns:a16="http://schemas.microsoft.com/office/drawing/2014/main" id="{E57C5BCF-963C-454A-BC0F-E97A520299A9}"/>
              </a:ext>
            </a:extLst>
          </p:cNvPr>
          <p:cNvSpPr/>
          <p:nvPr/>
        </p:nvSpPr>
        <p:spPr>
          <a:xfrm>
            <a:off x="74096" y="8057195"/>
            <a:ext cx="6114436" cy="403697"/>
          </a:xfrm>
          <a:prstGeom prst="roundRect">
            <a:avLst>
              <a:gd name="adj" fmla="val 26887"/>
            </a:avLst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56" name="Rounded Rectangle 155">
            <a:extLst>
              <a:ext uri="{FF2B5EF4-FFF2-40B4-BE49-F238E27FC236}">
                <a16:creationId xmlns:a16="http://schemas.microsoft.com/office/drawing/2014/main" id="{19488027-5ED7-C64A-B670-38F77F166313}"/>
              </a:ext>
            </a:extLst>
          </p:cNvPr>
          <p:cNvSpPr/>
          <p:nvPr/>
        </p:nvSpPr>
        <p:spPr>
          <a:xfrm>
            <a:off x="2983188" y="2594888"/>
            <a:ext cx="4737008" cy="403697"/>
          </a:xfrm>
          <a:prstGeom prst="roundRect">
            <a:avLst>
              <a:gd name="adj" fmla="val 26887"/>
            </a:avLst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157" name="Rounded Rectangle 156">
            <a:extLst>
              <a:ext uri="{FF2B5EF4-FFF2-40B4-BE49-F238E27FC236}">
                <a16:creationId xmlns:a16="http://schemas.microsoft.com/office/drawing/2014/main" id="{BA925795-F4F1-DC44-AAF4-57DAA0A096EE}"/>
              </a:ext>
            </a:extLst>
          </p:cNvPr>
          <p:cNvSpPr/>
          <p:nvPr/>
        </p:nvSpPr>
        <p:spPr>
          <a:xfrm>
            <a:off x="69751" y="2601870"/>
            <a:ext cx="2813776" cy="403697"/>
          </a:xfrm>
          <a:prstGeom prst="roundRect">
            <a:avLst>
              <a:gd name="adj" fmla="val 26887"/>
            </a:avLst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DE291639-8E6D-E043-812C-C252D6AFB030}"/>
              </a:ext>
            </a:extLst>
          </p:cNvPr>
          <p:cNvSpPr txBox="1"/>
          <p:nvPr/>
        </p:nvSpPr>
        <p:spPr>
          <a:xfrm>
            <a:off x="-38462" y="2143150"/>
            <a:ext cx="30065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PBSoyLatte Medium" panose="02000603000000000000" pitchFamily="2" charset="0"/>
              </a:rPr>
              <a:t>Week of: </a:t>
            </a: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PBSoyLatte Medium" panose="02000603000000000000" pitchFamily="2" charset="0"/>
              </a:rPr>
              <a:t>11/ 27-12/1</a:t>
            </a:r>
          </a:p>
        </p:txBody>
      </p:sp>
      <p:sp>
        <p:nvSpPr>
          <p:cNvPr id="209" name="Rounded Rectangle 208">
            <a:extLst>
              <a:ext uri="{FF2B5EF4-FFF2-40B4-BE49-F238E27FC236}">
                <a16:creationId xmlns:a16="http://schemas.microsoft.com/office/drawing/2014/main" id="{57C2ACF1-492C-5D43-9AFC-B8156075F7A9}"/>
              </a:ext>
            </a:extLst>
          </p:cNvPr>
          <p:cNvSpPr/>
          <p:nvPr/>
        </p:nvSpPr>
        <p:spPr>
          <a:xfrm>
            <a:off x="69751" y="2590381"/>
            <a:ext cx="2813776" cy="2994947"/>
          </a:xfrm>
          <a:prstGeom prst="roundRect">
            <a:avLst>
              <a:gd name="adj" fmla="val 3334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Rounded Rectangle 210">
            <a:extLst>
              <a:ext uri="{FF2B5EF4-FFF2-40B4-BE49-F238E27FC236}">
                <a16:creationId xmlns:a16="http://schemas.microsoft.com/office/drawing/2014/main" id="{BD5C1C83-29AC-BF4E-81EB-9E997FD8F5B0}"/>
              </a:ext>
            </a:extLst>
          </p:cNvPr>
          <p:cNvSpPr/>
          <p:nvPr/>
        </p:nvSpPr>
        <p:spPr>
          <a:xfrm>
            <a:off x="79094" y="8048846"/>
            <a:ext cx="6109438" cy="1498103"/>
          </a:xfrm>
          <a:prstGeom prst="roundRect">
            <a:avLst>
              <a:gd name="adj" fmla="val 6912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ounded Rectangle 211">
            <a:extLst>
              <a:ext uri="{FF2B5EF4-FFF2-40B4-BE49-F238E27FC236}">
                <a16:creationId xmlns:a16="http://schemas.microsoft.com/office/drawing/2014/main" id="{51F40435-12B7-9747-B63E-39E91F3A3B1A}"/>
              </a:ext>
            </a:extLst>
          </p:cNvPr>
          <p:cNvSpPr/>
          <p:nvPr/>
        </p:nvSpPr>
        <p:spPr>
          <a:xfrm>
            <a:off x="71961" y="5669556"/>
            <a:ext cx="2813776" cy="2295061"/>
          </a:xfrm>
          <a:prstGeom prst="roundRect">
            <a:avLst>
              <a:gd name="adj" fmla="val 6042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ounded Rectangle 216">
            <a:extLst>
              <a:ext uri="{FF2B5EF4-FFF2-40B4-BE49-F238E27FC236}">
                <a16:creationId xmlns:a16="http://schemas.microsoft.com/office/drawing/2014/main" id="{234DB290-FD3D-C748-99FB-B36815BD4818}"/>
              </a:ext>
            </a:extLst>
          </p:cNvPr>
          <p:cNvSpPr/>
          <p:nvPr/>
        </p:nvSpPr>
        <p:spPr>
          <a:xfrm>
            <a:off x="69751" y="5688847"/>
            <a:ext cx="2813776" cy="403697"/>
          </a:xfrm>
          <a:prstGeom prst="roundRect">
            <a:avLst>
              <a:gd name="adj" fmla="val 26887"/>
            </a:avLst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20" name="Rounded Rectangle 219">
            <a:extLst>
              <a:ext uri="{FF2B5EF4-FFF2-40B4-BE49-F238E27FC236}">
                <a16:creationId xmlns:a16="http://schemas.microsoft.com/office/drawing/2014/main" id="{5A1F397A-D23C-514E-A05F-3DD0FC3AA5E4}"/>
              </a:ext>
            </a:extLst>
          </p:cNvPr>
          <p:cNvSpPr/>
          <p:nvPr/>
        </p:nvSpPr>
        <p:spPr>
          <a:xfrm>
            <a:off x="2991282" y="3961712"/>
            <a:ext cx="2916355" cy="403697"/>
          </a:xfrm>
          <a:prstGeom prst="roundRect">
            <a:avLst>
              <a:gd name="adj" fmla="val 20624"/>
            </a:avLst>
          </a:prstGeom>
          <a:solidFill>
            <a:schemeClr val="tx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B4FB16-BD56-0544-9F54-3C923ACF3F7A}"/>
              </a:ext>
            </a:extLst>
          </p:cNvPr>
          <p:cNvSpPr txBox="1"/>
          <p:nvPr/>
        </p:nvSpPr>
        <p:spPr>
          <a:xfrm>
            <a:off x="89795" y="3036114"/>
            <a:ext cx="275007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200" b="1" u="sng" dirty="0"/>
          </a:p>
          <a:p>
            <a:pPr algn="ctr"/>
            <a:r>
              <a:rPr lang="en-US" sz="1200" b="1" i="0" dirty="0">
                <a:solidFill>
                  <a:srgbClr val="000000"/>
                </a:solidFill>
                <a:effectLst/>
              </a:rPr>
              <a:t>Outreach Opportunity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: Richland is excited to partner again with Community Alliance for the Homeless. We are requesting donations from students and employees beginning 11-6 through 12/8. Please bring NEW items to be distributed to the community. Collection boxes are in the main hall. </a:t>
            </a:r>
            <a:r>
              <a:rPr lang="en-US" sz="1200" b="0" i="0" u="sng" dirty="0">
                <a:solidFill>
                  <a:srgbClr val="333333"/>
                </a:solidFill>
                <a:effectLst/>
              </a:rPr>
              <a:t>Collections include hats, fleece blankets. Socks, handwarmers, and gloves</a:t>
            </a:r>
            <a:r>
              <a:rPr lang="en-US" sz="1200" b="0" i="0" dirty="0">
                <a:solidFill>
                  <a:srgbClr val="333333"/>
                </a:solidFill>
                <a:effectLst/>
              </a:rPr>
              <a:t>. All sizes and genders are needed. Thank you for participating! </a:t>
            </a:r>
            <a:endParaRPr lang="en-US" sz="1200" b="1" u="sng" dirty="0"/>
          </a:p>
          <a:p>
            <a:pPr algn="ctr"/>
            <a:endParaRPr lang="en-US" sz="1200" b="1" dirty="0">
              <a:latin typeface="Century Gothic" panose="020B0502020202020204" pitchFamily="34" charset="0"/>
            </a:endParaRP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D347BA5B-DF7E-C34F-907D-2453640E4513}"/>
              </a:ext>
            </a:extLst>
          </p:cNvPr>
          <p:cNvSpPr txBox="1"/>
          <p:nvPr/>
        </p:nvSpPr>
        <p:spPr>
          <a:xfrm>
            <a:off x="3029210" y="3023056"/>
            <a:ext cx="46412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entury Gothic" panose="020B0502020202020204" pitchFamily="34" charset="0"/>
                <a:ea typeface="BabblingElizabeth Medium" panose="02000603000000000000" pitchFamily="2" charset="0"/>
              </a:rPr>
              <a:t>Here is the link for REMIND:  </a:t>
            </a:r>
            <a:r>
              <a:rPr lang="en-US" sz="1000" b="1" dirty="0">
                <a:latin typeface="Century Gothic" panose="020B0502020202020204" pitchFamily="34" charset="0"/>
                <a:ea typeface="BabblingElizabeth Medium" panose="02000603000000000000" pitchFamily="2" charset="0"/>
                <a:hlinkClick r:id="rId3"/>
              </a:rPr>
              <a:t>https://www.remind.com/join/2ec87c7</a:t>
            </a:r>
            <a:endParaRPr lang="en-US" sz="1000" b="1" dirty="0">
              <a:latin typeface="Century Gothic" panose="020B0502020202020204" pitchFamily="34" charset="0"/>
              <a:ea typeface="BabblingElizabeth Medium" panose="02000603000000000000" pitchFamily="2" charset="0"/>
            </a:endParaRPr>
          </a:p>
          <a:p>
            <a:pPr algn="ctr"/>
            <a:r>
              <a:rPr lang="en-US" sz="1000" b="1" dirty="0">
                <a:latin typeface="Century Gothic" panose="020B0502020202020204" pitchFamily="34" charset="0"/>
                <a:ea typeface="BabblingElizabeth Medium" panose="02000603000000000000" pitchFamily="2" charset="0"/>
              </a:rPr>
              <a:t>Here is our class amazon </a:t>
            </a:r>
            <a:r>
              <a:rPr lang="en-US" sz="1000" b="1" dirty="0" err="1">
                <a:latin typeface="Century Gothic" panose="020B0502020202020204" pitchFamily="34" charset="0"/>
                <a:ea typeface="BabblingElizabeth Medium" panose="02000603000000000000" pitchFamily="2" charset="0"/>
              </a:rPr>
              <a:t>wishlist</a:t>
            </a:r>
            <a:r>
              <a:rPr lang="en-US" sz="1000" b="1" dirty="0">
                <a:latin typeface="Century Gothic" panose="020B0502020202020204" pitchFamily="34" charset="0"/>
                <a:ea typeface="BabblingElizabeth Medium" panose="02000603000000000000" pitchFamily="2" charset="0"/>
              </a:rPr>
              <a:t>: </a:t>
            </a:r>
            <a:r>
              <a:rPr lang="en-US" sz="1000" b="1" dirty="0">
                <a:latin typeface="Century Gothic" panose="020B0502020202020204" pitchFamily="34" charset="0"/>
                <a:ea typeface="BabblingElizabeth Medium" panose="02000603000000000000" pitchFamily="2" charset="0"/>
                <a:hlinkClick r:id="rId4"/>
              </a:rPr>
              <a:t>https://www.amazon.com/hz/wishlist/ls/1S0V08EWCKBNB?ref_=wl_share</a:t>
            </a:r>
            <a:endParaRPr lang="en-US" sz="1000" b="1" dirty="0">
              <a:latin typeface="Century Gothic" panose="020B0502020202020204" pitchFamily="34" charset="0"/>
              <a:ea typeface="BabblingElizabeth Medium" panose="02000603000000000000" pitchFamily="2" charset="0"/>
            </a:endParaRPr>
          </a:p>
        </p:txBody>
      </p:sp>
      <p:pic>
        <p:nvPicPr>
          <p:cNvPr id="225" name="Graphic 224" descr="OpenEnvelope">
            <a:extLst>
              <a:ext uri="{FF2B5EF4-FFF2-40B4-BE49-F238E27FC236}">
                <a16:creationId xmlns:a16="http://schemas.microsoft.com/office/drawing/2014/main" id="{98B888AE-CA0C-0C46-8FDD-114092C2EA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849442" y="3496154"/>
            <a:ext cx="349381" cy="349381"/>
          </a:xfrm>
          <a:prstGeom prst="rect">
            <a:avLst/>
          </a:prstGeom>
        </p:spPr>
      </p:pic>
      <p:pic>
        <p:nvPicPr>
          <p:cNvPr id="229" name="Graphic 228" descr="Receiver">
            <a:extLst>
              <a:ext uri="{FF2B5EF4-FFF2-40B4-BE49-F238E27FC236}">
                <a16:creationId xmlns:a16="http://schemas.microsoft.com/office/drawing/2014/main" id="{540873EA-0149-3E4D-AA69-4169A60F9C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91784" y="3510720"/>
            <a:ext cx="365086" cy="365086"/>
          </a:xfrm>
          <a:prstGeom prst="rect">
            <a:avLst/>
          </a:prstGeom>
        </p:spPr>
      </p:pic>
      <p:sp>
        <p:nvSpPr>
          <p:cNvPr id="230" name="TextBox 229">
            <a:extLst>
              <a:ext uri="{FF2B5EF4-FFF2-40B4-BE49-F238E27FC236}">
                <a16:creationId xmlns:a16="http://schemas.microsoft.com/office/drawing/2014/main" id="{C26E74D6-050D-4D47-B04D-CB34EF5548A5}"/>
              </a:ext>
            </a:extLst>
          </p:cNvPr>
          <p:cNvSpPr txBox="1"/>
          <p:nvPr/>
        </p:nvSpPr>
        <p:spPr>
          <a:xfrm>
            <a:off x="65144" y="6121011"/>
            <a:ext cx="282632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entury Gothic" panose="020B0502020202020204" pitchFamily="34" charset="0"/>
              </a:rPr>
              <a:t>Make sure to check the snack calendar for December! </a:t>
            </a:r>
          </a:p>
          <a:p>
            <a:pPr algn="ctr"/>
            <a:endParaRPr lang="en-US" sz="1400" b="1" dirty="0">
              <a:latin typeface="Century Gothic" panose="020B0502020202020204" pitchFamily="34" charset="0"/>
            </a:endParaRPr>
          </a:p>
          <a:p>
            <a:pPr algn="ctr"/>
            <a:r>
              <a:rPr lang="en-US" sz="1400" b="1" dirty="0">
                <a:latin typeface="Century Gothic" panose="020B0502020202020204" pitchFamily="34" charset="0"/>
              </a:rPr>
              <a:t>Send coats daily. It is getting colder and we cant to make sure students stay warm outside. </a:t>
            </a:r>
          </a:p>
        </p:txBody>
      </p:sp>
      <p:sp>
        <p:nvSpPr>
          <p:cNvPr id="231" name="TextBox 230">
            <a:extLst>
              <a:ext uri="{FF2B5EF4-FFF2-40B4-BE49-F238E27FC236}">
                <a16:creationId xmlns:a16="http://schemas.microsoft.com/office/drawing/2014/main" id="{611536E0-1AE0-384B-99D9-763BBBB0E865}"/>
              </a:ext>
            </a:extLst>
          </p:cNvPr>
          <p:cNvSpPr txBox="1"/>
          <p:nvPr/>
        </p:nvSpPr>
        <p:spPr>
          <a:xfrm>
            <a:off x="2934560" y="4366544"/>
            <a:ext cx="41866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ELA</a:t>
            </a:r>
          </a:p>
          <a:p>
            <a:pPr algn="ctr"/>
            <a:r>
              <a:rPr lang="en-US" sz="1600" b="1" dirty="0">
                <a:latin typeface="Century Gothic" panose="020B0502020202020204" pitchFamily="34" charset="0"/>
              </a:rPr>
              <a:t> *Letter: Oo (short and long)</a:t>
            </a:r>
          </a:p>
          <a:p>
            <a:pPr algn="ctr"/>
            <a:r>
              <a:rPr lang="en-US" sz="1600" b="1" dirty="0">
                <a:latin typeface="Century Gothic" panose="020B0502020202020204" pitchFamily="34" charset="0"/>
              </a:rPr>
              <a:t>*Sight word: you</a:t>
            </a:r>
          </a:p>
          <a:p>
            <a:pPr algn="ctr"/>
            <a:r>
              <a:rPr lang="en-US" sz="1600" b="1" dirty="0">
                <a:latin typeface="Century Gothic" panose="020B0502020202020204" pitchFamily="34" charset="0"/>
              </a:rPr>
              <a:t>*non-fiction Reindeer</a:t>
            </a:r>
          </a:p>
          <a:p>
            <a:pPr algn="ctr"/>
            <a:r>
              <a:rPr lang="en-US" sz="1600" b="1" dirty="0">
                <a:latin typeface="Century Gothic" panose="020B0502020202020204" pitchFamily="34" charset="0"/>
              </a:rPr>
              <a:t>adjectives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Math</a:t>
            </a:r>
          </a:p>
          <a:p>
            <a:pPr algn="ctr"/>
            <a:r>
              <a:rPr lang="en-US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Envision Math: Topic 7 </a:t>
            </a:r>
            <a:r>
              <a:rPr lang="en-US" sz="1600" b="1" dirty="0">
                <a:latin typeface="Century Gothic" panose="020B0502020202020204" pitchFamily="34" charset="0"/>
              </a:rPr>
              <a:t>Addition and subtraction numbers to 5</a:t>
            </a: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id="{C4E048B0-FD4A-7D47-A79F-F71A93C016DE}"/>
              </a:ext>
            </a:extLst>
          </p:cNvPr>
          <p:cNvSpPr txBox="1"/>
          <p:nvPr/>
        </p:nvSpPr>
        <p:spPr>
          <a:xfrm>
            <a:off x="86816" y="8467451"/>
            <a:ext cx="610171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accent6"/>
                </a:solidFill>
              </a:rPr>
              <a:t>12/5- Chick Fil a Spirit Night</a:t>
            </a:r>
          </a:p>
          <a:p>
            <a:pPr algn="ctr"/>
            <a:r>
              <a:rPr lang="en-US" sz="1200" dirty="0">
                <a:solidFill>
                  <a:schemeClr val="accent6"/>
                </a:solidFill>
              </a:rPr>
              <a:t>12/11- 8 Days of Holiday Fun begins</a:t>
            </a:r>
          </a:p>
          <a:p>
            <a:pPr algn="ctr"/>
            <a:r>
              <a:rPr lang="en-US" sz="1200" dirty="0">
                <a:solidFill>
                  <a:schemeClr val="accent6"/>
                </a:solidFill>
              </a:rPr>
              <a:t>12/19- Polar Express Day- (Students Wear Holiday Pajamas)</a:t>
            </a:r>
          </a:p>
          <a:p>
            <a:pPr algn="ctr"/>
            <a:r>
              <a:rPr lang="en-US" sz="1200" dirty="0">
                <a:solidFill>
                  <a:schemeClr val="accent6"/>
                </a:solidFill>
              </a:rPr>
              <a:t>12/20- </a:t>
            </a:r>
            <a:r>
              <a:rPr lang="en-US" sz="1200">
                <a:solidFill>
                  <a:schemeClr val="accent6"/>
                </a:solidFill>
              </a:rPr>
              <a:t>Class Parties 2:00-3:00  </a:t>
            </a:r>
            <a:r>
              <a:rPr lang="en-US" sz="1200" dirty="0">
                <a:solidFill>
                  <a:schemeClr val="accent6"/>
                </a:solidFill>
              </a:rPr>
              <a:t>Last day of the semester</a:t>
            </a:r>
          </a:p>
          <a:p>
            <a:pPr algn="ctr"/>
            <a:r>
              <a:rPr lang="en-US" sz="1200" dirty="0">
                <a:solidFill>
                  <a:schemeClr val="accent6"/>
                </a:solidFill>
              </a:rPr>
              <a:t>12/21- Winter Break</a:t>
            </a:r>
          </a:p>
          <a:p>
            <a:pPr algn="ctr"/>
            <a:endParaRPr lang="en-US" sz="1200" dirty="0">
              <a:solidFill>
                <a:schemeClr val="accent6"/>
              </a:solidFill>
            </a:endParaRPr>
          </a:p>
          <a:p>
            <a:pPr algn="ctr"/>
            <a:endParaRPr lang="en-US" sz="1200" dirty="0">
              <a:solidFill>
                <a:schemeClr val="accent6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178EEF3-52AD-2A46-B108-B3C3F731AFF7}"/>
              </a:ext>
            </a:extLst>
          </p:cNvPr>
          <p:cNvSpPr txBox="1"/>
          <p:nvPr/>
        </p:nvSpPr>
        <p:spPr>
          <a:xfrm>
            <a:off x="3077234" y="3562756"/>
            <a:ext cx="1958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entury Gothic" panose="020B0502020202020204" pitchFamily="34" charset="0"/>
                <a:ea typeface="BabblingElizabeth Medium" panose="02000603000000000000" pitchFamily="2" charset="0"/>
              </a:rPr>
              <a:t>901-416-2148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7F0E057A-A556-914C-A40D-7E13E646CF1C}"/>
              </a:ext>
            </a:extLst>
          </p:cNvPr>
          <p:cNvSpPr txBox="1"/>
          <p:nvPr/>
        </p:nvSpPr>
        <p:spPr>
          <a:xfrm>
            <a:off x="4859933" y="3560707"/>
            <a:ext cx="19582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entury Gothic" panose="020B0502020202020204" pitchFamily="34" charset="0"/>
                <a:ea typeface="BabblingElizabeth Medium" panose="02000603000000000000" pitchFamily="2" charset="0"/>
                <a:hlinkClick r:id="rId9"/>
              </a:rPr>
              <a:t>smitha33@scsk12.org</a:t>
            </a:r>
            <a:endParaRPr lang="en-US" sz="1000" b="1" dirty="0">
              <a:latin typeface="Century Gothic" panose="020B0502020202020204" pitchFamily="34" charset="0"/>
              <a:ea typeface="BabblingElizabeth Medium" panose="02000603000000000000" pitchFamily="2" charset="0"/>
            </a:endParaRPr>
          </a:p>
        </p:txBody>
      </p:sp>
      <p:pic>
        <p:nvPicPr>
          <p:cNvPr id="88" name="Picture 87">
            <a:extLst>
              <a:ext uri="{FF2B5EF4-FFF2-40B4-BE49-F238E27FC236}">
                <a16:creationId xmlns:a16="http://schemas.microsoft.com/office/drawing/2014/main" id="{45963670-697A-1140-96EC-E0594306E36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59938" y="2467050"/>
            <a:ext cx="2682751" cy="649771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42DC2D37-24BA-0140-A599-0BBE51BF7C2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65429" y="7981644"/>
            <a:ext cx="3263900" cy="549722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6B663518-78D3-0A4E-A522-F3AEACC438B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1768" y="5582688"/>
            <a:ext cx="2794000" cy="698500"/>
          </a:xfrm>
          <a:prstGeom prst="rect">
            <a:avLst/>
          </a:prstGeom>
        </p:spPr>
      </p:pic>
      <p:pic>
        <p:nvPicPr>
          <p:cNvPr id="103" name="Picture 102">
            <a:extLst>
              <a:ext uri="{FF2B5EF4-FFF2-40B4-BE49-F238E27FC236}">
                <a16:creationId xmlns:a16="http://schemas.microsoft.com/office/drawing/2014/main" id="{4539477A-BE31-6643-B695-5968B6B991A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829407" y="3903931"/>
            <a:ext cx="3242785" cy="609600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901868B6-15D6-C845-9BFE-40908F2937AE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-58339" y="2547431"/>
            <a:ext cx="3100418" cy="53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329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20662</TotalTime>
  <Words>228</Words>
  <Application>Microsoft Office PowerPoint</Application>
  <PresentationFormat>Custom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Kristine Nannini</dc:creator>
  <cp:lastModifiedBy>ALLYSON  SMITH</cp:lastModifiedBy>
  <cp:revision>6</cp:revision>
  <dcterms:created xsi:type="dcterms:W3CDTF">2019-05-21T13:18:28Z</dcterms:created>
  <dcterms:modified xsi:type="dcterms:W3CDTF">2023-11-27T02:53:56Z</dcterms:modified>
</cp:coreProperties>
</file>